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mo" panose="020B0604020202020204" charset="0"/>
      <p:regular r:id="rId9"/>
    </p:embeddedFont>
    <p:embeddedFont>
      <p:font typeface="Arimo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79EF1-18B3-40A2-AAB0-0807CE43CEB1}" v="2" dt="2026-01-20T11:21:43.9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905159" y="3766242"/>
            <a:ext cx="9335691" cy="2697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Моє бачення розвитку штучного інтелекту у 2026 році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47159" y="792661"/>
            <a:ext cx="9320060" cy="83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ШІ вже змінює світ сьогодні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109" y="1976733"/>
            <a:ext cx="4584802" cy="4045001"/>
            <a:chOff x="0" y="0"/>
            <a:chExt cx="6113069" cy="5393334"/>
          </a:xfrm>
        </p:grpSpPr>
        <p:sp>
          <p:nvSpPr>
            <p:cNvPr id="10" name="Freeform 10"/>
            <p:cNvSpPr/>
            <p:nvPr/>
          </p:nvSpPr>
          <p:spPr>
            <a:xfrm>
              <a:off x="25400" y="25400"/>
              <a:ext cx="6062218" cy="5342509"/>
            </a:xfrm>
            <a:custGeom>
              <a:avLst/>
              <a:gdLst/>
              <a:ahLst/>
              <a:cxnLst/>
              <a:rect l="l" t="t" r="r" b="b"/>
              <a:pathLst>
                <a:path w="6062218" h="5342509">
                  <a:moveTo>
                    <a:pt x="0" y="243840"/>
                  </a:moveTo>
                  <a:cubicBezTo>
                    <a:pt x="0" y="109220"/>
                    <a:pt x="109347" y="0"/>
                    <a:pt x="244094" y="0"/>
                  </a:cubicBezTo>
                  <a:lnTo>
                    <a:pt x="5818124" y="0"/>
                  </a:lnTo>
                  <a:cubicBezTo>
                    <a:pt x="5952998" y="0"/>
                    <a:pt x="6062218" y="109220"/>
                    <a:pt x="6062218" y="243840"/>
                  </a:cubicBezTo>
                  <a:lnTo>
                    <a:pt x="6062218" y="5098669"/>
                  </a:lnTo>
                  <a:cubicBezTo>
                    <a:pt x="6062218" y="5233289"/>
                    <a:pt x="5952871" y="5342509"/>
                    <a:pt x="5818124" y="5342509"/>
                  </a:cubicBezTo>
                  <a:lnTo>
                    <a:pt x="244094" y="5342509"/>
                  </a:lnTo>
                  <a:cubicBezTo>
                    <a:pt x="109220" y="5342509"/>
                    <a:pt x="0" y="5233289"/>
                    <a:pt x="0" y="5098669"/>
                  </a:cubicBezTo>
                  <a:close/>
                </a:path>
              </a:pathLst>
            </a:custGeom>
            <a:solidFill>
              <a:srgbClr val="0C0A33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113018" cy="5393309"/>
            </a:xfrm>
            <a:custGeom>
              <a:avLst/>
              <a:gdLst/>
              <a:ahLst/>
              <a:cxnLst/>
              <a:rect l="l" t="t" r="r" b="b"/>
              <a:pathLst>
                <a:path w="6113018" h="5393309">
                  <a:moveTo>
                    <a:pt x="0" y="269240"/>
                  </a:moveTo>
                  <a:cubicBezTo>
                    <a:pt x="0" y="120523"/>
                    <a:pt x="120650" y="0"/>
                    <a:pt x="269494" y="0"/>
                  </a:cubicBezTo>
                  <a:lnTo>
                    <a:pt x="5843524" y="0"/>
                  </a:lnTo>
                  <a:lnTo>
                    <a:pt x="5843524" y="25400"/>
                  </a:lnTo>
                  <a:lnTo>
                    <a:pt x="5843524" y="0"/>
                  </a:lnTo>
                  <a:cubicBezTo>
                    <a:pt x="5992368" y="0"/>
                    <a:pt x="6113018" y="120523"/>
                    <a:pt x="6113018" y="269240"/>
                  </a:cubicBezTo>
                  <a:lnTo>
                    <a:pt x="6087618" y="269240"/>
                  </a:lnTo>
                  <a:lnTo>
                    <a:pt x="6113018" y="269240"/>
                  </a:lnTo>
                  <a:lnTo>
                    <a:pt x="6113018" y="5124069"/>
                  </a:lnTo>
                  <a:lnTo>
                    <a:pt x="6087618" y="5124069"/>
                  </a:lnTo>
                  <a:lnTo>
                    <a:pt x="6113018" y="5124069"/>
                  </a:lnTo>
                  <a:cubicBezTo>
                    <a:pt x="6113018" y="5272786"/>
                    <a:pt x="5992368" y="5393309"/>
                    <a:pt x="5843524" y="5393309"/>
                  </a:cubicBezTo>
                  <a:lnTo>
                    <a:pt x="5843524" y="5367909"/>
                  </a:lnTo>
                  <a:lnTo>
                    <a:pt x="5843524" y="5393309"/>
                  </a:lnTo>
                  <a:lnTo>
                    <a:pt x="269494" y="5393309"/>
                  </a:lnTo>
                  <a:lnTo>
                    <a:pt x="269494" y="5367909"/>
                  </a:lnTo>
                  <a:lnTo>
                    <a:pt x="269494" y="5393309"/>
                  </a:lnTo>
                  <a:cubicBezTo>
                    <a:pt x="120650" y="5393309"/>
                    <a:pt x="0" y="5272786"/>
                    <a:pt x="0" y="5124069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5124069"/>
                  </a:lnTo>
                  <a:lnTo>
                    <a:pt x="25400" y="5124069"/>
                  </a:lnTo>
                  <a:lnTo>
                    <a:pt x="50800" y="5124069"/>
                  </a:lnTo>
                  <a:cubicBezTo>
                    <a:pt x="50800" y="5244719"/>
                    <a:pt x="148717" y="5342509"/>
                    <a:pt x="269494" y="5342509"/>
                  </a:cubicBezTo>
                  <a:lnTo>
                    <a:pt x="5843524" y="5342509"/>
                  </a:lnTo>
                  <a:cubicBezTo>
                    <a:pt x="5964301" y="5342509"/>
                    <a:pt x="6062218" y="5244719"/>
                    <a:pt x="6062218" y="5124069"/>
                  </a:cubicBezTo>
                  <a:lnTo>
                    <a:pt x="6062218" y="269240"/>
                  </a:lnTo>
                  <a:cubicBezTo>
                    <a:pt x="6062218" y="148590"/>
                    <a:pt x="5964301" y="50800"/>
                    <a:pt x="5843524" y="50800"/>
                  </a:cubicBezTo>
                  <a:lnTo>
                    <a:pt x="269494" y="50800"/>
                  </a:lnTo>
                  <a:lnTo>
                    <a:pt x="269494" y="25400"/>
                  </a:lnTo>
                  <a:lnTo>
                    <a:pt x="269494" y="50800"/>
                  </a:lnTo>
                  <a:cubicBezTo>
                    <a:pt x="148717" y="50800"/>
                    <a:pt x="50800" y="148590"/>
                    <a:pt x="50800" y="269240"/>
                  </a:cubicBezTo>
                  <a:close/>
                </a:path>
              </a:pathLst>
            </a:custGeom>
            <a:solidFill>
              <a:srgbClr val="4442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009059" y="1995783"/>
            <a:ext cx="152400" cy="4006901"/>
            <a:chOff x="0" y="0"/>
            <a:chExt cx="203200" cy="53425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3200" cy="5342509"/>
            </a:xfrm>
            <a:custGeom>
              <a:avLst/>
              <a:gdLst/>
              <a:ahLst/>
              <a:cxnLst/>
              <a:rect l="l" t="t" r="r" b="b"/>
              <a:pathLst>
                <a:path w="203200" h="5342509">
                  <a:moveTo>
                    <a:pt x="0" y="53848"/>
                  </a:moveTo>
                  <a:cubicBezTo>
                    <a:pt x="0" y="24130"/>
                    <a:pt x="24130" y="0"/>
                    <a:pt x="53848" y="0"/>
                  </a:cubicBezTo>
                  <a:lnTo>
                    <a:pt x="149352" y="0"/>
                  </a:lnTo>
                  <a:cubicBezTo>
                    <a:pt x="179070" y="0"/>
                    <a:pt x="203200" y="24130"/>
                    <a:pt x="203200" y="53848"/>
                  </a:cubicBezTo>
                  <a:lnTo>
                    <a:pt x="203200" y="5288661"/>
                  </a:lnTo>
                  <a:cubicBezTo>
                    <a:pt x="203200" y="5318379"/>
                    <a:pt x="179070" y="5342509"/>
                    <a:pt x="149352" y="5342509"/>
                  </a:cubicBezTo>
                  <a:lnTo>
                    <a:pt x="53848" y="5342509"/>
                  </a:lnTo>
                  <a:cubicBezTo>
                    <a:pt x="24130" y="5342509"/>
                    <a:pt x="0" y="5318379"/>
                    <a:pt x="0" y="5288661"/>
                  </a:cubicBezTo>
                  <a:close/>
                </a:path>
              </a:pathLst>
            </a:custGeom>
            <a:solidFill>
              <a:srgbClr val="806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468784" y="2284066"/>
            <a:ext cx="3817734" cy="811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37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Автоматизація рутинних завдань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8784" y="3164386"/>
            <a:ext cx="3817734" cy="2530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06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За даними MIT, ШІ може замінити 11,7% працівників у США, що еквівалентно $1,2 трильйонам економії на зарплатах, звільняючи людей від монотонної праці.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817098" y="1976733"/>
            <a:ext cx="4584802" cy="4045001"/>
            <a:chOff x="0" y="0"/>
            <a:chExt cx="6113069" cy="5393334"/>
          </a:xfrm>
        </p:grpSpPr>
        <p:sp>
          <p:nvSpPr>
            <p:cNvPr id="17" name="Freeform 17"/>
            <p:cNvSpPr/>
            <p:nvPr/>
          </p:nvSpPr>
          <p:spPr>
            <a:xfrm>
              <a:off x="25400" y="25400"/>
              <a:ext cx="6062218" cy="5342509"/>
            </a:xfrm>
            <a:custGeom>
              <a:avLst/>
              <a:gdLst/>
              <a:ahLst/>
              <a:cxnLst/>
              <a:rect l="l" t="t" r="r" b="b"/>
              <a:pathLst>
                <a:path w="6062218" h="5342509">
                  <a:moveTo>
                    <a:pt x="0" y="243840"/>
                  </a:moveTo>
                  <a:cubicBezTo>
                    <a:pt x="0" y="109220"/>
                    <a:pt x="109347" y="0"/>
                    <a:pt x="244094" y="0"/>
                  </a:cubicBezTo>
                  <a:lnTo>
                    <a:pt x="5818124" y="0"/>
                  </a:lnTo>
                  <a:cubicBezTo>
                    <a:pt x="5952998" y="0"/>
                    <a:pt x="6062218" y="109220"/>
                    <a:pt x="6062218" y="243840"/>
                  </a:cubicBezTo>
                  <a:lnTo>
                    <a:pt x="6062218" y="5098669"/>
                  </a:lnTo>
                  <a:cubicBezTo>
                    <a:pt x="6062218" y="5233289"/>
                    <a:pt x="5952871" y="5342509"/>
                    <a:pt x="5818124" y="5342509"/>
                  </a:cubicBezTo>
                  <a:lnTo>
                    <a:pt x="244094" y="5342509"/>
                  </a:lnTo>
                  <a:cubicBezTo>
                    <a:pt x="109220" y="5342509"/>
                    <a:pt x="0" y="5233289"/>
                    <a:pt x="0" y="5098669"/>
                  </a:cubicBezTo>
                  <a:close/>
                </a:path>
              </a:pathLst>
            </a:custGeom>
            <a:solidFill>
              <a:srgbClr val="0C0A33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113018" cy="5393309"/>
            </a:xfrm>
            <a:custGeom>
              <a:avLst/>
              <a:gdLst/>
              <a:ahLst/>
              <a:cxnLst/>
              <a:rect l="l" t="t" r="r" b="b"/>
              <a:pathLst>
                <a:path w="6113018" h="5393309">
                  <a:moveTo>
                    <a:pt x="0" y="269240"/>
                  </a:moveTo>
                  <a:cubicBezTo>
                    <a:pt x="0" y="120523"/>
                    <a:pt x="120650" y="0"/>
                    <a:pt x="269494" y="0"/>
                  </a:cubicBezTo>
                  <a:lnTo>
                    <a:pt x="5843524" y="0"/>
                  </a:lnTo>
                  <a:lnTo>
                    <a:pt x="5843524" y="25400"/>
                  </a:lnTo>
                  <a:lnTo>
                    <a:pt x="5843524" y="0"/>
                  </a:lnTo>
                  <a:cubicBezTo>
                    <a:pt x="5992368" y="0"/>
                    <a:pt x="6113018" y="120523"/>
                    <a:pt x="6113018" y="269240"/>
                  </a:cubicBezTo>
                  <a:lnTo>
                    <a:pt x="6087618" y="269240"/>
                  </a:lnTo>
                  <a:lnTo>
                    <a:pt x="6113018" y="269240"/>
                  </a:lnTo>
                  <a:lnTo>
                    <a:pt x="6113018" y="5124069"/>
                  </a:lnTo>
                  <a:lnTo>
                    <a:pt x="6087618" y="5124069"/>
                  </a:lnTo>
                  <a:lnTo>
                    <a:pt x="6113018" y="5124069"/>
                  </a:lnTo>
                  <a:cubicBezTo>
                    <a:pt x="6113018" y="5272786"/>
                    <a:pt x="5992368" y="5393309"/>
                    <a:pt x="5843524" y="5393309"/>
                  </a:cubicBezTo>
                  <a:lnTo>
                    <a:pt x="5843524" y="5367909"/>
                  </a:lnTo>
                  <a:lnTo>
                    <a:pt x="5843524" y="5393309"/>
                  </a:lnTo>
                  <a:lnTo>
                    <a:pt x="269494" y="5393309"/>
                  </a:lnTo>
                  <a:lnTo>
                    <a:pt x="269494" y="5367909"/>
                  </a:lnTo>
                  <a:lnTo>
                    <a:pt x="269494" y="5393309"/>
                  </a:lnTo>
                  <a:cubicBezTo>
                    <a:pt x="120650" y="5393309"/>
                    <a:pt x="0" y="5272786"/>
                    <a:pt x="0" y="5124069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5124069"/>
                  </a:lnTo>
                  <a:lnTo>
                    <a:pt x="25400" y="5124069"/>
                  </a:lnTo>
                  <a:lnTo>
                    <a:pt x="50800" y="5124069"/>
                  </a:lnTo>
                  <a:cubicBezTo>
                    <a:pt x="50800" y="5244719"/>
                    <a:pt x="148717" y="5342509"/>
                    <a:pt x="269494" y="5342509"/>
                  </a:cubicBezTo>
                  <a:lnTo>
                    <a:pt x="5843524" y="5342509"/>
                  </a:lnTo>
                  <a:cubicBezTo>
                    <a:pt x="5964301" y="5342509"/>
                    <a:pt x="6062218" y="5244719"/>
                    <a:pt x="6062218" y="5124069"/>
                  </a:cubicBezTo>
                  <a:lnTo>
                    <a:pt x="6062218" y="269240"/>
                  </a:lnTo>
                  <a:cubicBezTo>
                    <a:pt x="6062218" y="148590"/>
                    <a:pt x="5964301" y="50800"/>
                    <a:pt x="5843524" y="50800"/>
                  </a:cubicBezTo>
                  <a:lnTo>
                    <a:pt x="269494" y="50800"/>
                  </a:lnTo>
                  <a:lnTo>
                    <a:pt x="269494" y="25400"/>
                  </a:lnTo>
                  <a:lnTo>
                    <a:pt x="269494" y="50800"/>
                  </a:lnTo>
                  <a:cubicBezTo>
                    <a:pt x="148717" y="50800"/>
                    <a:pt x="50800" y="148590"/>
                    <a:pt x="50800" y="269240"/>
                  </a:cubicBezTo>
                  <a:close/>
                </a:path>
              </a:pathLst>
            </a:custGeom>
            <a:solidFill>
              <a:srgbClr val="4442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5798048" y="1995783"/>
            <a:ext cx="152400" cy="4006901"/>
            <a:chOff x="0" y="0"/>
            <a:chExt cx="203200" cy="534253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3200" cy="5342509"/>
            </a:xfrm>
            <a:custGeom>
              <a:avLst/>
              <a:gdLst/>
              <a:ahLst/>
              <a:cxnLst/>
              <a:rect l="l" t="t" r="r" b="b"/>
              <a:pathLst>
                <a:path w="203200" h="5342509">
                  <a:moveTo>
                    <a:pt x="0" y="53848"/>
                  </a:moveTo>
                  <a:cubicBezTo>
                    <a:pt x="0" y="24130"/>
                    <a:pt x="24130" y="0"/>
                    <a:pt x="53848" y="0"/>
                  </a:cubicBezTo>
                  <a:lnTo>
                    <a:pt x="149352" y="0"/>
                  </a:lnTo>
                  <a:cubicBezTo>
                    <a:pt x="179070" y="0"/>
                    <a:pt x="203200" y="24130"/>
                    <a:pt x="203200" y="53848"/>
                  </a:cubicBezTo>
                  <a:lnTo>
                    <a:pt x="203200" y="5288661"/>
                  </a:lnTo>
                  <a:cubicBezTo>
                    <a:pt x="203200" y="5318379"/>
                    <a:pt x="179070" y="5342509"/>
                    <a:pt x="149352" y="5342509"/>
                  </a:cubicBezTo>
                  <a:lnTo>
                    <a:pt x="53848" y="5342509"/>
                  </a:lnTo>
                  <a:cubicBezTo>
                    <a:pt x="24130" y="5342509"/>
                    <a:pt x="0" y="5318379"/>
                    <a:pt x="0" y="5288661"/>
                  </a:cubicBezTo>
                  <a:close/>
                </a:path>
              </a:pathLst>
            </a:custGeom>
            <a:solidFill>
              <a:srgbClr val="806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6432499" y="2284066"/>
            <a:ext cx="3468138" cy="41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37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Перетворення ролей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57773" y="2768356"/>
            <a:ext cx="3817734" cy="212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06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Під загрозою – рутинні офісні ролі: HR, логістика, фінанси, адміністрація, що вимагає перекваліфікації та адаптації працівників.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422599" y="6225931"/>
            <a:ext cx="4584802" cy="3239843"/>
            <a:chOff x="0" y="0"/>
            <a:chExt cx="6113069" cy="4319791"/>
          </a:xfrm>
        </p:grpSpPr>
        <p:sp>
          <p:nvSpPr>
            <p:cNvPr id="24" name="Freeform 24"/>
            <p:cNvSpPr/>
            <p:nvPr/>
          </p:nvSpPr>
          <p:spPr>
            <a:xfrm>
              <a:off x="25400" y="25400"/>
              <a:ext cx="6062345" cy="4268978"/>
            </a:xfrm>
            <a:custGeom>
              <a:avLst/>
              <a:gdLst/>
              <a:ahLst/>
              <a:cxnLst/>
              <a:rect l="l" t="t" r="r" b="b"/>
              <a:pathLst>
                <a:path w="6062345" h="4268978">
                  <a:moveTo>
                    <a:pt x="0" y="243840"/>
                  </a:moveTo>
                  <a:cubicBezTo>
                    <a:pt x="0" y="109220"/>
                    <a:pt x="109601" y="0"/>
                    <a:pt x="244729" y="0"/>
                  </a:cubicBezTo>
                  <a:lnTo>
                    <a:pt x="5817616" y="0"/>
                  </a:lnTo>
                  <a:cubicBezTo>
                    <a:pt x="5952744" y="0"/>
                    <a:pt x="6062345" y="109220"/>
                    <a:pt x="6062345" y="243840"/>
                  </a:cubicBezTo>
                  <a:lnTo>
                    <a:pt x="6062345" y="4025138"/>
                  </a:lnTo>
                  <a:cubicBezTo>
                    <a:pt x="6062345" y="4159758"/>
                    <a:pt x="5952744" y="4268978"/>
                    <a:pt x="5817616" y="4268978"/>
                  </a:cubicBezTo>
                  <a:lnTo>
                    <a:pt x="244729" y="4268978"/>
                  </a:lnTo>
                  <a:cubicBezTo>
                    <a:pt x="109601" y="4268978"/>
                    <a:pt x="0" y="4159758"/>
                    <a:pt x="0" y="4025138"/>
                  </a:cubicBezTo>
                  <a:close/>
                </a:path>
              </a:pathLst>
            </a:custGeom>
            <a:solidFill>
              <a:srgbClr val="0C0A33"/>
            </a:solidFill>
            <a:ln w="12700">
              <a:solidFill>
                <a:srgbClr val="000000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6113145" cy="4319778"/>
            </a:xfrm>
            <a:custGeom>
              <a:avLst/>
              <a:gdLst/>
              <a:ahLst/>
              <a:cxnLst/>
              <a:rect l="l" t="t" r="r" b="b"/>
              <a:pathLst>
                <a:path w="6113145" h="4319778">
                  <a:moveTo>
                    <a:pt x="0" y="269240"/>
                  </a:moveTo>
                  <a:cubicBezTo>
                    <a:pt x="0" y="120523"/>
                    <a:pt x="121031" y="0"/>
                    <a:pt x="270129" y="0"/>
                  </a:cubicBezTo>
                  <a:lnTo>
                    <a:pt x="5843016" y="0"/>
                  </a:lnTo>
                  <a:lnTo>
                    <a:pt x="5843016" y="25400"/>
                  </a:lnTo>
                  <a:lnTo>
                    <a:pt x="5843016" y="0"/>
                  </a:lnTo>
                  <a:cubicBezTo>
                    <a:pt x="5992114" y="0"/>
                    <a:pt x="6113145" y="120523"/>
                    <a:pt x="6113145" y="269240"/>
                  </a:cubicBezTo>
                  <a:lnTo>
                    <a:pt x="6087745" y="269240"/>
                  </a:lnTo>
                  <a:lnTo>
                    <a:pt x="6113145" y="269240"/>
                  </a:lnTo>
                  <a:lnTo>
                    <a:pt x="6113145" y="4050538"/>
                  </a:lnTo>
                  <a:lnTo>
                    <a:pt x="6087745" y="4050538"/>
                  </a:lnTo>
                  <a:lnTo>
                    <a:pt x="6113145" y="4050538"/>
                  </a:lnTo>
                  <a:cubicBezTo>
                    <a:pt x="6113145" y="4199382"/>
                    <a:pt x="5992114" y="4319778"/>
                    <a:pt x="5843016" y="4319778"/>
                  </a:cubicBezTo>
                  <a:lnTo>
                    <a:pt x="5843016" y="4294378"/>
                  </a:lnTo>
                  <a:lnTo>
                    <a:pt x="5843016" y="4319778"/>
                  </a:lnTo>
                  <a:lnTo>
                    <a:pt x="270129" y="4319778"/>
                  </a:lnTo>
                  <a:lnTo>
                    <a:pt x="270129" y="4294378"/>
                  </a:lnTo>
                  <a:lnTo>
                    <a:pt x="270129" y="4319778"/>
                  </a:lnTo>
                  <a:cubicBezTo>
                    <a:pt x="121031" y="4319778"/>
                    <a:pt x="0" y="4199382"/>
                    <a:pt x="0" y="405053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050538"/>
                  </a:lnTo>
                  <a:lnTo>
                    <a:pt x="25400" y="4050538"/>
                  </a:lnTo>
                  <a:lnTo>
                    <a:pt x="50800" y="4050538"/>
                  </a:lnTo>
                  <a:cubicBezTo>
                    <a:pt x="50800" y="4171061"/>
                    <a:pt x="148844" y="4268978"/>
                    <a:pt x="270129" y="4268978"/>
                  </a:cubicBezTo>
                  <a:lnTo>
                    <a:pt x="5843016" y="4268978"/>
                  </a:lnTo>
                  <a:cubicBezTo>
                    <a:pt x="5964174" y="4268978"/>
                    <a:pt x="6062345" y="4171061"/>
                    <a:pt x="6062345" y="4050538"/>
                  </a:cubicBezTo>
                  <a:lnTo>
                    <a:pt x="6062345" y="269240"/>
                  </a:lnTo>
                  <a:cubicBezTo>
                    <a:pt x="6062345" y="148717"/>
                    <a:pt x="5964301" y="50800"/>
                    <a:pt x="5843016" y="50800"/>
                  </a:cubicBezTo>
                  <a:lnTo>
                    <a:pt x="270129" y="50800"/>
                  </a:lnTo>
                  <a:lnTo>
                    <a:pt x="270129" y="25400"/>
                  </a:lnTo>
                  <a:lnTo>
                    <a:pt x="270129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4442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3403549" y="6244981"/>
            <a:ext cx="152400" cy="3201743"/>
            <a:chOff x="0" y="0"/>
            <a:chExt cx="203200" cy="426899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3200" cy="4268978"/>
            </a:xfrm>
            <a:custGeom>
              <a:avLst/>
              <a:gdLst/>
              <a:ahLst/>
              <a:cxnLst/>
              <a:rect l="l" t="t" r="r" b="b"/>
              <a:pathLst>
                <a:path w="203200" h="4268978">
                  <a:moveTo>
                    <a:pt x="0" y="53848"/>
                  </a:moveTo>
                  <a:cubicBezTo>
                    <a:pt x="0" y="24130"/>
                    <a:pt x="24130" y="0"/>
                    <a:pt x="53848" y="0"/>
                  </a:cubicBezTo>
                  <a:lnTo>
                    <a:pt x="149352" y="0"/>
                  </a:lnTo>
                  <a:cubicBezTo>
                    <a:pt x="179070" y="0"/>
                    <a:pt x="203200" y="24130"/>
                    <a:pt x="203200" y="53848"/>
                  </a:cubicBezTo>
                  <a:lnTo>
                    <a:pt x="203200" y="4215130"/>
                  </a:lnTo>
                  <a:cubicBezTo>
                    <a:pt x="203200" y="4244848"/>
                    <a:pt x="179070" y="4268978"/>
                    <a:pt x="149352" y="4268978"/>
                  </a:cubicBezTo>
                  <a:lnTo>
                    <a:pt x="53848" y="4268978"/>
                  </a:lnTo>
                  <a:cubicBezTo>
                    <a:pt x="24130" y="4268978"/>
                    <a:pt x="0" y="4244848"/>
                    <a:pt x="0" y="4215130"/>
                  </a:cubicBezTo>
                  <a:close/>
                </a:path>
              </a:pathLst>
            </a:custGeom>
            <a:solidFill>
              <a:srgbClr val="806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8" name="TextBox 28"/>
          <p:cNvSpPr txBox="1"/>
          <p:nvPr/>
        </p:nvSpPr>
        <p:spPr>
          <a:xfrm>
            <a:off x="4188028" y="6533255"/>
            <a:ext cx="3168253" cy="41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37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ШІ як партнер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63283" y="7017544"/>
            <a:ext cx="3817734" cy="212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06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ШІ переходить від інструменту до повноцінного партнера у роботі, сприяючи підвищенню продуктивності та інновацій.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047159" y="1814512"/>
            <a:ext cx="11495189" cy="93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Ключові тренди ШІ у 2026 році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1047159" y="3350123"/>
            <a:ext cx="748008" cy="748008"/>
          </a:xfrm>
          <a:custGeom>
            <a:avLst/>
            <a:gdLst/>
            <a:ahLst/>
            <a:cxnLst/>
            <a:rect l="l" t="t" r="r" b="b"/>
            <a:pathLst>
              <a:path w="748008" h="748008">
                <a:moveTo>
                  <a:pt x="0" y="0"/>
                </a:moveTo>
                <a:lnTo>
                  <a:pt x="748008" y="0"/>
                </a:lnTo>
                <a:lnTo>
                  <a:pt x="748008" y="748008"/>
                </a:lnTo>
                <a:lnTo>
                  <a:pt x="0" y="748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683" r="-2468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69166" y="3489569"/>
            <a:ext cx="5261820" cy="47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Генеративний відеоконтент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69166" y="4032799"/>
            <a:ext cx="6787753" cy="1071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AI створює фільми та рекламні ролики швидше та дешевше, революціонізуючи медіаіндустрію.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9330928" y="3350123"/>
            <a:ext cx="748008" cy="748008"/>
          </a:xfrm>
          <a:custGeom>
            <a:avLst/>
            <a:gdLst/>
            <a:ahLst/>
            <a:cxnLst/>
            <a:rect l="l" t="t" r="r" b="b"/>
            <a:pathLst>
              <a:path w="748008" h="748008">
                <a:moveTo>
                  <a:pt x="0" y="0"/>
                </a:moveTo>
                <a:lnTo>
                  <a:pt x="748008" y="0"/>
                </a:lnTo>
                <a:lnTo>
                  <a:pt x="748008" y="748008"/>
                </a:lnTo>
                <a:lnTo>
                  <a:pt x="0" y="748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695" b="-569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452945" y="3489569"/>
            <a:ext cx="4526013" cy="47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Автономні AI-асистенти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52945" y="4032799"/>
            <a:ext cx="6787906" cy="155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Планують, діють і виконують складні завдання без постійного контролю, оптимізуючи бізнес-процеси.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1047159" y="6181877"/>
            <a:ext cx="748008" cy="748008"/>
          </a:xfrm>
          <a:custGeom>
            <a:avLst/>
            <a:gdLst/>
            <a:ahLst/>
            <a:cxnLst/>
            <a:rect l="l" t="t" r="r" b="b"/>
            <a:pathLst>
              <a:path w="748008" h="748008">
                <a:moveTo>
                  <a:pt x="0" y="0"/>
                </a:moveTo>
                <a:lnTo>
                  <a:pt x="748008" y="0"/>
                </a:lnTo>
                <a:lnTo>
                  <a:pt x="748008" y="748008"/>
                </a:lnTo>
                <a:lnTo>
                  <a:pt x="0" y="748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164" r="-316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169166" y="6321323"/>
            <a:ext cx="3758508" cy="47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Мультимодальність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69166" y="6864553"/>
            <a:ext cx="6787753" cy="155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Розпізнавання тексту, зображень, аудіо, відео в одному інструменті, забезпечуючи комплексне розуміння.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9330928" y="6181877"/>
            <a:ext cx="748008" cy="748008"/>
          </a:xfrm>
          <a:custGeom>
            <a:avLst/>
            <a:gdLst/>
            <a:ahLst/>
            <a:cxnLst/>
            <a:rect l="l" t="t" r="r" b="b"/>
            <a:pathLst>
              <a:path w="748008" h="748008">
                <a:moveTo>
                  <a:pt x="0" y="0"/>
                </a:moveTo>
                <a:lnTo>
                  <a:pt x="748008" y="0"/>
                </a:lnTo>
                <a:lnTo>
                  <a:pt x="748008" y="748008"/>
                </a:lnTo>
                <a:lnTo>
                  <a:pt x="0" y="7480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9493" b="-9494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452945" y="6321323"/>
            <a:ext cx="4364831" cy="47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Приватність та безпека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52945" y="6864553"/>
            <a:ext cx="6787906" cy="1071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Підвищена увага до приватності та безпеки даних, розробка надійних механізмів захисту.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523580" y="411366"/>
            <a:ext cx="1225896" cy="280988"/>
            <a:chOff x="0" y="0"/>
            <a:chExt cx="1634528" cy="3746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4490" cy="374650"/>
            </a:xfrm>
            <a:custGeom>
              <a:avLst/>
              <a:gdLst/>
              <a:ahLst/>
              <a:cxnLst/>
              <a:rect l="l" t="t" r="r" b="b"/>
              <a:pathLst>
                <a:path w="1634490" h="374650">
                  <a:moveTo>
                    <a:pt x="0" y="23876"/>
                  </a:moveTo>
                  <a:cubicBezTo>
                    <a:pt x="0" y="10668"/>
                    <a:pt x="10668" y="0"/>
                    <a:pt x="23876" y="0"/>
                  </a:cubicBezTo>
                  <a:lnTo>
                    <a:pt x="1610614" y="0"/>
                  </a:lnTo>
                  <a:cubicBezTo>
                    <a:pt x="1623822" y="0"/>
                    <a:pt x="1634490" y="10668"/>
                    <a:pt x="1634490" y="23876"/>
                  </a:cubicBezTo>
                  <a:lnTo>
                    <a:pt x="1634490" y="350774"/>
                  </a:lnTo>
                  <a:cubicBezTo>
                    <a:pt x="1634490" y="363982"/>
                    <a:pt x="1623822" y="374650"/>
                    <a:pt x="1610614" y="374650"/>
                  </a:cubicBezTo>
                  <a:lnTo>
                    <a:pt x="23876" y="374650"/>
                  </a:lnTo>
                  <a:cubicBezTo>
                    <a:pt x="10668" y="374650"/>
                    <a:pt x="0" y="363982"/>
                    <a:pt x="0" y="350774"/>
                  </a:cubicBezTo>
                  <a:close/>
                </a:path>
              </a:pathLst>
            </a:custGeom>
            <a:solidFill>
              <a:srgbClr val="0F004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756345" y="363741"/>
            <a:ext cx="8387655" cy="861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34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Вплив на бізнес і роботу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523580" y="1584569"/>
            <a:ext cx="8437959" cy="12652029"/>
          </a:xfrm>
          <a:custGeom>
            <a:avLst/>
            <a:gdLst/>
            <a:ahLst/>
            <a:cxnLst/>
            <a:rect l="l" t="t" r="r" b="b"/>
            <a:pathLst>
              <a:path w="8437959" h="12652029">
                <a:moveTo>
                  <a:pt x="0" y="0"/>
                </a:moveTo>
                <a:lnTo>
                  <a:pt x="8437959" y="0"/>
                </a:lnTo>
                <a:lnTo>
                  <a:pt x="8437959" y="12652029"/>
                </a:lnTo>
                <a:lnTo>
                  <a:pt x="0" y="12652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" r="-1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19909" y="637267"/>
            <a:ext cx="8437959" cy="287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524" lvl="1" indent="-258262" algn="l">
              <a:lnSpc>
                <a:spcPts val="5708"/>
              </a:lnSpc>
              <a:buFont typeface="Arial"/>
              <a:buChar char="•"/>
            </a:pPr>
            <a:r>
              <a:rPr lang="en-US" sz="3424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Зростання продуктивності:</a:t>
            </a:r>
            <a:r>
              <a:rPr lang="en-US" sz="3424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 AI-агенти стають повноцінними членами команд, підвищуючи продуктивність на 25-50%.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19909" y="3665648"/>
            <a:ext cx="8437959" cy="2149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524" lvl="1" indent="-258262" algn="l">
              <a:lnSpc>
                <a:spcPts val="5708"/>
              </a:lnSpc>
              <a:buFont typeface="Arial"/>
              <a:buChar char="•"/>
            </a:pPr>
            <a:r>
              <a:rPr lang="en-US" sz="3424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Нові професії:</a:t>
            </a:r>
            <a:r>
              <a:rPr lang="en-US" sz="3424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 Зростає попит на інженерів промптів, аудиторів AI та етиків штучного інтелекту.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19909" y="5932028"/>
            <a:ext cx="8437959" cy="287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524" lvl="1" indent="-258262" algn="l">
              <a:lnSpc>
                <a:spcPts val="5708"/>
              </a:lnSpc>
              <a:buFont typeface="Arial"/>
              <a:buChar char="•"/>
            </a:pPr>
            <a:r>
              <a:rPr lang="en-US" sz="3424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Автоматизація процесів:</a:t>
            </a:r>
            <a:r>
              <a:rPr lang="en-US" sz="3424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 Оркестрування AI-модулів дозволяє автоматизувати складні бізнес-процеси, забезпечуючи ефективність.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905159" y="950271"/>
            <a:ext cx="1420568" cy="488747"/>
            <a:chOff x="0" y="0"/>
            <a:chExt cx="1894091" cy="6516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94078" cy="651637"/>
            </a:xfrm>
            <a:custGeom>
              <a:avLst/>
              <a:gdLst/>
              <a:ahLst/>
              <a:cxnLst/>
              <a:rect l="l" t="t" r="r" b="b"/>
              <a:pathLst>
                <a:path w="1894078" h="651637">
                  <a:moveTo>
                    <a:pt x="0" y="43053"/>
                  </a:moveTo>
                  <a:cubicBezTo>
                    <a:pt x="0" y="19304"/>
                    <a:pt x="19304" y="0"/>
                    <a:pt x="43053" y="0"/>
                  </a:cubicBezTo>
                  <a:lnTo>
                    <a:pt x="1851025" y="0"/>
                  </a:lnTo>
                  <a:cubicBezTo>
                    <a:pt x="1874774" y="0"/>
                    <a:pt x="1894078" y="19304"/>
                    <a:pt x="1894078" y="43053"/>
                  </a:cubicBezTo>
                  <a:lnTo>
                    <a:pt x="1894078" y="608584"/>
                  </a:lnTo>
                  <a:cubicBezTo>
                    <a:pt x="1894078" y="632333"/>
                    <a:pt x="1874774" y="651637"/>
                    <a:pt x="1851025" y="651637"/>
                  </a:cubicBezTo>
                  <a:lnTo>
                    <a:pt x="43053" y="651637"/>
                  </a:lnTo>
                  <a:cubicBezTo>
                    <a:pt x="19304" y="651637"/>
                    <a:pt x="0" y="632333"/>
                    <a:pt x="0" y="608584"/>
                  </a:cubicBezTo>
                  <a:close/>
                </a:path>
              </a:pathLst>
            </a:custGeom>
            <a:solidFill>
              <a:srgbClr val="0F004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7905159" y="1488281"/>
            <a:ext cx="9335691" cy="1631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Технологічний прорив і спеціалізація моделей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05159" y="3407273"/>
            <a:ext cx="269234" cy="412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6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905159" y="3902869"/>
            <a:ext cx="4546702" cy="38100"/>
            <a:chOff x="0" y="0"/>
            <a:chExt cx="6062269" cy="50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62218" cy="50800"/>
            </a:xfrm>
            <a:custGeom>
              <a:avLst/>
              <a:gdLst/>
              <a:ahLst/>
              <a:cxnLst/>
              <a:rect l="l" t="t" r="r" b="b"/>
              <a:pathLst>
                <a:path w="6062218" h="50800">
                  <a:moveTo>
                    <a:pt x="0" y="0"/>
                  </a:moveTo>
                  <a:lnTo>
                    <a:pt x="6062218" y="0"/>
                  </a:lnTo>
                  <a:lnTo>
                    <a:pt x="606221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06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7905159" y="4094559"/>
            <a:ext cx="3430486" cy="41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Удосконалення LLM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05159" y="4578848"/>
            <a:ext cx="4546702" cy="171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6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Великі мовні моделі (LLM) стають точнішими та потужнішими; наприклад, GPT-5 на 45% точніший за попередників.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94148" y="3407273"/>
            <a:ext cx="269234" cy="412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6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694148" y="3902869"/>
            <a:ext cx="4546702" cy="38100"/>
            <a:chOff x="0" y="0"/>
            <a:chExt cx="6062269" cy="50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062218" cy="50800"/>
            </a:xfrm>
            <a:custGeom>
              <a:avLst/>
              <a:gdLst/>
              <a:ahLst/>
              <a:cxnLst/>
              <a:rect l="l" t="t" r="r" b="b"/>
              <a:pathLst>
                <a:path w="6062218" h="50800">
                  <a:moveTo>
                    <a:pt x="0" y="0"/>
                  </a:moveTo>
                  <a:lnTo>
                    <a:pt x="6062218" y="0"/>
                  </a:lnTo>
                  <a:lnTo>
                    <a:pt x="606221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06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12694148" y="4094559"/>
            <a:ext cx="3709092" cy="41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Спеціалізовані моделі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94148" y="4578848"/>
            <a:ext cx="4546702" cy="212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6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Зростає використання спеціалізованих моделей для медицини, юриспруденції та інженерії, що дозволяє вирішувати унікальні галузеві завдання.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05159" y="7068741"/>
            <a:ext cx="269234" cy="412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6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905159" y="7564336"/>
            <a:ext cx="9335691" cy="38100"/>
            <a:chOff x="0" y="0"/>
            <a:chExt cx="12447588" cy="50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447651" cy="50800"/>
            </a:xfrm>
            <a:custGeom>
              <a:avLst/>
              <a:gdLst/>
              <a:ahLst/>
              <a:cxnLst/>
              <a:rect l="l" t="t" r="r" b="b"/>
              <a:pathLst>
                <a:path w="12447651" h="50800">
                  <a:moveTo>
                    <a:pt x="0" y="0"/>
                  </a:moveTo>
                  <a:lnTo>
                    <a:pt x="12447651" y="0"/>
                  </a:lnTo>
                  <a:lnTo>
                    <a:pt x="1244765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06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TextBox 23"/>
          <p:cNvSpPr txBox="1"/>
          <p:nvPr/>
        </p:nvSpPr>
        <p:spPr>
          <a:xfrm>
            <a:off x="7905159" y="7756027"/>
            <a:ext cx="3855396" cy="41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Розширення контексту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905159" y="8240316"/>
            <a:ext cx="9335691" cy="89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6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Моделі розширюють контекст, працюють з мультимодальними даними, поглиблюючи розуміння та взаємодію.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42397" y="820188"/>
            <a:ext cx="1952777" cy="486670"/>
            <a:chOff x="0" y="0"/>
            <a:chExt cx="2603703" cy="6488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03754" cy="648970"/>
            </a:xfrm>
            <a:custGeom>
              <a:avLst/>
              <a:gdLst/>
              <a:ahLst/>
              <a:cxnLst/>
              <a:rect l="l" t="t" r="r" b="b"/>
              <a:pathLst>
                <a:path w="2603754" h="648970">
                  <a:moveTo>
                    <a:pt x="0" y="42926"/>
                  </a:moveTo>
                  <a:cubicBezTo>
                    <a:pt x="0" y="19177"/>
                    <a:pt x="19177" y="0"/>
                    <a:pt x="42926" y="0"/>
                  </a:cubicBezTo>
                  <a:lnTo>
                    <a:pt x="2560828" y="0"/>
                  </a:lnTo>
                  <a:cubicBezTo>
                    <a:pt x="2584577" y="0"/>
                    <a:pt x="2603754" y="19177"/>
                    <a:pt x="2603754" y="42926"/>
                  </a:cubicBezTo>
                  <a:lnTo>
                    <a:pt x="2603754" y="606044"/>
                  </a:lnTo>
                  <a:cubicBezTo>
                    <a:pt x="2603754" y="629793"/>
                    <a:pt x="2584577" y="648970"/>
                    <a:pt x="2560828" y="648970"/>
                  </a:cubicBezTo>
                  <a:lnTo>
                    <a:pt x="42926" y="648970"/>
                  </a:lnTo>
                  <a:cubicBezTo>
                    <a:pt x="19177" y="648843"/>
                    <a:pt x="0" y="629666"/>
                    <a:pt x="0" y="606044"/>
                  </a:cubicBezTo>
                  <a:close/>
                </a:path>
              </a:pathLst>
            </a:custGeom>
            <a:solidFill>
              <a:srgbClr val="0F004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042397" y="1355674"/>
            <a:ext cx="6677320" cy="83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Виклики та безпека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42397" y="2955427"/>
            <a:ext cx="4551912" cy="3538385"/>
            <a:chOff x="0" y="0"/>
            <a:chExt cx="6069216" cy="47178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69203" cy="4717923"/>
            </a:xfrm>
            <a:custGeom>
              <a:avLst/>
              <a:gdLst/>
              <a:ahLst/>
              <a:cxnLst/>
              <a:rect l="l" t="t" r="r" b="b"/>
              <a:pathLst>
                <a:path w="6069203" h="4717923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5825363" y="0"/>
                  </a:lnTo>
                  <a:cubicBezTo>
                    <a:pt x="5959983" y="0"/>
                    <a:pt x="6069203" y="109220"/>
                    <a:pt x="6069203" y="243840"/>
                  </a:cubicBezTo>
                  <a:lnTo>
                    <a:pt x="6069203" y="4474083"/>
                  </a:lnTo>
                  <a:cubicBezTo>
                    <a:pt x="6069203" y="4608703"/>
                    <a:pt x="5959983" y="4717923"/>
                    <a:pt x="5825363" y="4717923"/>
                  </a:cubicBezTo>
                  <a:lnTo>
                    <a:pt x="243840" y="4717923"/>
                  </a:lnTo>
                  <a:cubicBezTo>
                    <a:pt x="109220" y="4717923"/>
                    <a:pt x="0" y="4608703"/>
                    <a:pt x="0" y="4474083"/>
                  </a:cubicBezTo>
                  <a:close/>
                </a:path>
              </a:pathLst>
            </a:custGeom>
            <a:solidFill>
              <a:srgbClr val="0C0A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042397" y="2917327"/>
            <a:ext cx="4551912" cy="152400"/>
            <a:chOff x="0" y="0"/>
            <a:chExt cx="6069216" cy="203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069203" cy="203200"/>
            </a:xfrm>
            <a:custGeom>
              <a:avLst/>
              <a:gdLst/>
              <a:ahLst/>
              <a:cxnLst/>
              <a:rect l="l" t="t" r="r" b="b"/>
              <a:pathLst>
                <a:path w="6069203" h="203200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6015609" y="0"/>
                  </a:lnTo>
                  <a:cubicBezTo>
                    <a:pt x="6045200" y="0"/>
                    <a:pt x="6069203" y="24003"/>
                    <a:pt x="6069203" y="53594"/>
                  </a:cubicBezTo>
                  <a:lnTo>
                    <a:pt x="6069203" y="149606"/>
                  </a:lnTo>
                  <a:cubicBezTo>
                    <a:pt x="6069203" y="179197"/>
                    <a:pt x="6045200" y="203200"/>
                    <a:pt x="6015609" y="203200"/>
                  </a:cubicBezTo>
                  <a:lnTo>
                    <a:pt x="53594" y="203200"/>
                  </a:lnTo>
                  <a:cubicBezTo>
                    <a:pt x="24003" y="203200"/>
                    <a:pt x="0" y="179197"/>
                    <a:pt x="0" y="149606"/>
                  </a:cubicBezTo>
                  <a:close/>
                </a:path>
              </a:pathLst>
            </a:custGeom>
            <a:solidFill>
              <a:srgbClr val="806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2916212" y="2553443"/>
            <a:ext cx="804120" cy="804120"/>
            <a:chOff x="0" y="0"/>
            <a:chExt cx="1072159" cy="107215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72134" cy="1072134"/>
            </a:xfrm>
            <a:custGeom>
              <a:avLst/>
              <a:gdLst/>
              <a:ahLst/>
              <a:cxnLst/>
              <a:rect l="l" t="t" r="r" b="b"/>
              <a:pathLst>
                <a:path w="1072134" h="1072134">
                  <a:moveTo>
                    <a:pt x="0" y="536067"/>
                  </a:moveTo>
                  <a:cubicBezTo>
                    <a:pt x="0" y="240030"/>
                    <a:pt x="240030" y="0"/>
                    <a:pt x="536067" y="0"/>
                  </a:cubicBezTo>
                  <a:cubicBezTo>
                    <a:pt x="832104" y="0"/>
                    <a:pt x="1072134" y="240030"/>
                    <a:pt x="1072134" y="536067"/>
                  </a:cubicBezTo>
                  <a:cubicBezTo>
                    <a:pt x="1072134" y="832104"/>
                    <a:pt x="832104" y="1072134"/>
                    <a:pt x="536067" y="1072134"/>
                  </a:cubicBezTo>
                  <a:cubicBezTo>
                    <a:pt x="240030" y="1072134"/>
                    <a:pt x="0" y="832104"/>
                    <a:pt x="0" y="536067"/>
                  </a:cubicBezTo>
                  <a:close/>
                </a:path>
              </a:pathLst>
            </a:custGeom>
            <a:solidFill>
              <a:srgbClr val="806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3157461" y="2659266"/>
            <a:ext cx="321621" cy="49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4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8530" y="3606403"/>
            <a:ext cx="3939626" cy="807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Контроль «тіньового» AI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8530" y="4482103"/>
            <a:ext cx="3939626" cy="1705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6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Уникнення хаотичного впровадження AI без централізованого контролю є ключовим для стабільності.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835548" y="2955427"/>
            <a:ext cx="4552055" cy="3538385"/>
            <a:chOff x="0" y="0"/>
            <a:chExt cx="6069406" cy="47178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69457" cy="4717923"/>
            </a:xfrm>
            <a:custGeom>
              <a:avLst/>
              <a:gdLst/>
              <a:ahLst/>
              <a:cxnLst/>
              <a:rect l="l" t="t" r="r" b="b"/>
              <a:pathLst>
                <a:path w="6069457" h="4717923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5825617" y="0"/>
                  </a:lnTo>
                  <a:cubicBezTo>
                    <a:pt x="5960237" y="0"/>
                    <a:pt x="6069457" y="109220"/>
                    <a:pt x="6069457" y="243840"/>
                  </a:cubicBezTo>
                  <a:lnTo>
                    <a:pt x="6069457" y="4474083"/>
                  </a:lnTo>
                  <a:cubicBezTo>
                    <a:pt x="6069457" y="4608703"/>
                    <a:pt x="5960237" y="4717923"/>
                    <a:pt x="5825617" y="4717923"/>
                  </a:cubicBezTo>
                  <a:lnTo>
                    <a:pt x="243840" y="4717923"/>
                  </a:lnTo>
                  <a:cubicBezTo>
                    <a:pt x="109220" y="4717923"/>
                    <a:pt x="0" y="4608703"/>
                    <a:pt x="0" y="4474083"/>
                  </a:cubicBezTo>
                  <a:close/>
                </a:path>
              </a:pathLst>
            </a:custGeom>
            <a:solidFill>
              <a:srgbClr val="0C0A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5835548" y="2917327"/>
            <a:ext cx="4552055" cy="152400"/>
            <a:chOff x="0" y="0"/>
            <a:chExt cx="6069406" cy="203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069330" cy="203200"/>
            </a:xfrm>
            <a:custGeom>
              <a:avLst/>
              <a:gdLst/>
              <a:ahLst/>
              <a:cxnLst/>
              <a:rect l="l" t="t" r="r" b="b"/>
              <a:pathLst>
                <a:path w="6069330" h="203200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6015736" y="0"/>
                  </a:lnTo>
                  <a:cubicBezTo>
                    <a:pt x="6045327" y="0"/>
                    <a:pt x="6069330" y="24003"/>
                    <a:pt x="6069330" y="53594"/>
                  </a:cubicBezTo>
                  <a:lnTo>
                    <a:pt x="6069330" y="149606"/>
                  </a:lnTo>
                  <a:cubicBezTo>
                    <a:pt x="6069330" y="179197"/>
                    <a:pt x="6045327" y="203200"/>
                    <a:pt x="6015736" y="203200"/>
                  </a:cubicBezTo>
                  <a:lnTo>
                    <a:pt x="53594" y="203200"/>
                  </a:lnTo>
                  <a:cubicBezTo>
                    <a:pt x="24003" y="203200"/>
                    <a:pt x="0" y="179197"/>
                    <a:pt x="0" y="149606"/>
                  </a:cubicBezTo>
                  <a:close/>
                </a:path>
              </a:pathLst>
            </a:custGeom>
            <a:solidFill>
              <a:srgbClr val="806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7709516" y="2553443"/>
            <a:ext cx="804120" cy="804120"/>
            <a:chOff x="0" y="0"/>
            <a:chExt cx="1072159" cy="107215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72134" cy="1072134"/>
            </a:xfrm>
            <a:custGeom>
              <a:avLst/>
              <a:gdLst/>
              <a:ahLst/>
              <a:cxnLst/>
              <a:rect l="l" t="t" r="r" b="b"/>
              <a:pathLst>
                <a:path w="1072134" h="1072134">
                  <a:moveTo>
                    <a:pt x="0" y="536067"/>
                  </a:moveTo>
                  <a:cubicBezTo>
                    <a:pt x="0" y="240030"/>
                    <a:pt x="240030" y="0"/>
                    <a:pt x="536067" y="0"/>
                  </a:cubicBezTo>
                  <a:cubicBezTo>
                    <a:pt x="832104" y="0"/>
                    <a:pt x="1072134" y="240030"/>
                    <a:pt x="1072134" y="536067"/>
                  </a:cubicBezTo>
                  <a:cubicBezTo>
                    <a:pt x="1072134" y="832104"/>
                    <a:pt x="832104" y="1072134"/>
                    <a:pt x="536067" y="1072134"/>
                  </a:cubicBezTo>
                  <a:cubicBezTo>
                    <a:pt x="240030" y="1072134"/>
                    <a:pt x="0" y="832104"/>
                    <a:pt x="0" y="536067"/>
                  </a:cubicBezTo>
                  <a:close/>
                </a:path>
              </a:pathLst>
            </a:custGeom>
            <a:solidFill>
              <a:srgbClr val="806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TextBox 26"/>
          <p:cNvSpPr txBox="1"/>
          <p:nvPr/>
        </p:nvSpPr>
        <p:spPr>
          <a:xfrm>
            <a:off x="7950775" y="2659266"/>
            <a:ext cx="321621" cy="49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4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141691" y="3606403"/>
            <a:ext cx="3939778" cy="807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Тестування на упередженість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141691" y="4482103"/>
            <a:ext cx="3939778" cy="1705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6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Ретельне тестування AI-моделей на упередженість, помилки та безпеку гарантує справедливість та надійність.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042397" y="7137054"/>
            <a:ext cx="9345216" cy="2329605"/>
            <a:chOff x="0" y="0"/>
            <a:chExt cx="12460288" cy="310614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460351" cy="3106166"/>
            </a:xfrm>
            <a:custGeom>
              <a:avLst/>
              <a:gdLst/>
              <a:ahLst/>
              <a:cxnLst/>
              <a:rect l="l" t="t" r="r" b="b"/>
              <a:pathLst>
                <a:path w="12460351" h="310616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2216511" y="0"/>
                  </a:lnTo>
                  <a:cubicBezTo>
                    <a:pt x="12351131" y="0"/>
                    <a:pt x="12460351" y="109220"/>
                    <a:pt x="12460351" y="243840"/>
                  </a:cubicBezTo>
                  <a:lnTo>
                    <a:pt x="12460351" y="2862326"/>
                  </a:lnTo>
                  <a:cubicBezTo>
                    <a:pt x="12460351" y="2996946"/>
                    <a:pt x="12351131" y="3106166"/>
                    <a:pt x="12216511" y="3106166"/>
                  </a:cubicBezTo>
                  <a:lnTo>
                    <a:pt x="243840" y="3106166"/>
                  </a:lnTo>
                  <a:cubicBezTo>
                    <a:pt x="109220" y="3106166"/>
                    <a:pt x="0" y="2996946"/>
                    <a:pt x="0" y="2862326"/>
                  </a:cubicBezTo>
                  <a:close/>
                </a:path>
              </a:pathLst>
            </a:custGeom>
            <a:solidFill>
              <a:srgbClr val="0C0A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1" name="Group 31"/>
          <p:cNvGrpSpPr/>
          <p:nvPr/>
        </p:nvGrpSpPr>
        <p:grpSpPr>
          <a:xfrm>
            <a:off x="1042397" y="7098954"/>
            <a:ext cx="9345216" cy="152400"/>
            <a:chOff x="0" y="0"/>
            <a:chExt cx="12460288" cy="2032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460224" cy="203200"/>
            </a:xfrm>
            <a:custGeom>
              <a:avLst/>
              <a:gdLst/>
              <a:ahLst/>
              <a:cxnLst/>
              <a:rect l="l" t="t" r="r" b="b"/>
              <a:pathLst>
                <a:path w="12460224" h="203200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12406630" y="0"/>
                  </a:lnTo>
                  <a:cubicBezTo>
                    <a:pt x="12436222" y="0"/>
                    <a:pt x="12460224" y="24003"/>
                    <a:pt x="12460224" y="53594"/>
                  </a:cubicBezTo>
                  <a:lnTo>
                    <a:pt x="12460224" y="149606"/>
                  </a:lnTo>
                  <a:cubicBezTo>
                    <a:pt x="12460224" y="179197"/>
                    <a:pt x="12436222" y="203200"/>
                    <a:pt x="12406630" y="203200"/>
                  </a:cubicBezTo>
                  <a:lnTo>
                    <a:pt x="53594" y="203200"/>
                  </a:lnTo>
                  <a:cubicBezTo>
                    <a:pt x="24003" y="203200"/>
                    <a:pt x="0" y="179197"/>
                    <a:pt x="0" y="149606"/>
                  </a:cubicBezTo>
                  <a:close/>
                </a:path>
              </a:pathLst>
            </a:custGeom>
            <a:solidFill>
              <a:srgbClr val="806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3" name="Group 33"/>
          <p:cNvGrpSpPr/>
          <p:nvPr/>
        </p:nvGrpSpPr>
        <p:grpSpPr>
          <a:xfrm>
            <a:off x="5312940" y="6735070"/>
            <a:ext cx="804120" cy="804120"/>
            <a:chOff x="0" y="0"/>
            <a:chExt cx="1072159" cy="107215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72134" cy="1072134"/>
            </a:xfrm>
            <a:custGeom>
              <a:avLst/>
              <a:gdLst/>
              <a:ahLst/>
              <a:cxnLst/>
              <a:rect l="l" t="t" r="r" b="b"/>
              <a:pathLst>
                <a:path w="1072134" h="1072134">
                  <a:moveTo>
                    <a:pt x="0" y="536067"/>
                  </a:moveTo>
                  <a:cubicBezTo>
                    <a:pt x="0" y="240030"/>
                    <a:pt x="240030" y="0"/>
                    <a:pt x="536067" y="0"/>
                  </a:cubicBezTo>
                  <a:cubicBezTo>
                    <a:pt x="832104" y="0"/>
                    <a:pt x="1072134" y="240030"/>
                    <a:pt x="1072134" y="536067"/>
                  </a:cubicBezTo>
                  <a:cubicBezTo>
                    <a:pt x="1072134" y="832104"/>
                    <a:pt x="832104" y="1072134"/>
                    <a:pt x="536067" y="1072134"/>
                  </a:cubicBezTo>
                  <a:cubicBezTo>
                    <a:pt x="240030" y="1072134"/>
                    <a:pt x="0" y="832104"/>
                    <a:pt x="0" y="536067"/>
                  </a:cubicBezTo>
                  <a:close/>
                </a:path>
              </a:pathLst>
            </a:custGeom>
            <a:solidFill>
              <a:srgbClr val="806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5" name="TextBox 35"/>
          <p:cNvSpPr txBox="1"/>
          <p:nvPr/>
        </p:nvSpPr>
        <p:spPr>
          <a:xfrm>
            <a:off x="5554189" y="6840884"/>
            <a:ext cx="321621" cy="49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4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48530" y="7788031"/>
            <a:ext cx="4444155" cy="413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Законодавче регулювання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48530" y="8269634"/>
            <a:ext cx="8732939" cy="890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6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Потреба у законодавчому регулюванні та етичних стандартах забезпечить відповідальний розвиток і використання ШІ.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/>
          <p:cNvSpPr/>
          <p:nvPr/>
        </p:nvSpPr>
        <p:spPr>
          <a:xfrm>
            <a:off x="9316897" y="3636375"/>
            <a:ext cx="8384020" cy="4716011"/>
          </a:xfrm>
          <a:custGeom>
            <a:avLst/>
            <a:gdLst/>
            <a:ahLst/>
            <a:cxnLst/>
            <a:rect l="l" t="t" r="r" b="b"/>
            <a:pathLst>
              <a:path w="8384020" h="4716011">
                <a:moveTo>
                  <a:pt x="0" y="0"/>
                </a:moveTo>
                <a:lnTo>
                  <a:pt x="8384021" y="0"/>
                </a:lnTo>
                <a:lnTo>
                  <a:pt x="8384021" y="4716012"/>
                </a:lnTo>
                <a:lnTo>
                  <a:pt x="0" y="471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47159" y="1849784"/>
            <a:ext cx="14103553" cy="93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Моє бачення майбутнього з ШІ у 2026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159" y="3390605"/>
            <a:ext cx="7731919" cy="155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ШІ стане невидимим супутником у повсякденному житті, інтегруючись у всі сервіси, спрощуючи наше існування та відкриваючи нові можливості.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159" y="5096170"/>
            <a:ext cx="7731919" cy="155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Людство отримає нові можливості для творчості, науки і бізнесу, зберігаючи унікальність і критичне мислення, зосереджуючись на вирішенні складних завдань.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7159" y="6801745"/>
            <a:ext cx="7731919" cy="155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Важливо балансувати інновації з етикою, безпекою та соціальним впливом, щоб ШІ служив на благо всіх, сприяючи сталому розвитку.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Произвольный</PresentationFormat>
  <Paragraphs>0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ТРАНСФОРМАЦІЯ</dc:title>
  <cp:revision>4</cp:revision>
  <dcterms:created xsi:type="dcterms:W3CDTF">2006-08-16T00:00:00Z</dcterms:created>
  <dcterms:modified xsi:type="dcterms:W3CDTF">2026-01-21T19:12:32Z</dcterms:modified>
  <dc:identifier>DAG-81nbdCU</dc:identifier>
</cp:coreProperties>
</file>